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85" r:id="rId2"/>
    <p:sldId id="515" r:id="rId3"/>
    <p:sldId id="387" r:id="rId4"/>
    <p:sldId id="465" r:id="rId5"/>
    <p:sldId id="517" r:id="rId6"/>
    <p:sldId id="503" r:id="rId7"/>
    <p:sldId id="516" r:id="rId8"/>
    <p:sldId id="506" r:id="rId9"/>
    <p:sldId id="514" r:id="rId10"/>
    <p:sldId id="521" r:id="rId11"/>
    <p:sldId id="512" r:id="rId12"/>
    <p:sldId id="513" r:id="rId13"/>
    <p:sldId id="507" r:id="rId14"/>
    <p:sldId id="522" r:id="rId15"/>
    <p:sldId id="508" r:id="rId16"/>
    <p:sldId id="484" r:id="rId17"/>
    <p:sldId id="524" r:id="rId18"/>
    <p:sldId id="520" r:id="rId19"/>
  </p:sldIdLst>
  <p:sldSz cx="9144000" cy="6858000" type="screen4x3"/>
  <p:notesSz cx="70866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223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di Mohamad Yassine" initials="HMY" lastIdx="1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FF"/>
    <a:srgbClr val="009900"/>
    <a:srgbClr val="0000FF"/>
    <a:srgbClr val="CC0000"/>
    <a:srgbClr val="0000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5" autoAdjust="0"/>
    <p:restoredTop sz="82415" autoAdjust="0"/>
  </p:normalViewPr>
  <p:slideViewPr>
    <p:cSldViewPr>
      <p:cViewPr varScale="1">
        <p:scale>
          <a:sx n="84" d="100"/>
          <a:sy n="84" d="100"/>
        </p:scale>
        <p:origin x="1338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736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343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343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BFCD8-48EE-4409-86F9-D575BCC4ADA1}" type="datetimeFigureOut">
              <a:rPr lang="en-US" smtClean="0"/>
              <a:pPr/>
              <a:t>20-Mar-19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126230"/>
            <a:ext cx="5669280" cy="3909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2"/>
            <a:ext cx="3070860" cy="434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250952"/>
            <a:ext cx="3070860" cy="434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BA79F-9F68-4C34-9F62-91EF2AF5F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8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Ladies and Gentlemen,</a:t>
            </a:r>
          </a:p>
          <a:p>
            <a:r>
              <a:rPr lang="en-US" dirty="0"/>
              <a:t>Good Morning.</a:t>
            </a:r>
          </a:p>
          <a:p>
            <a:endParaRPr lang="en-US" dirty="0"/>
          </a:p>
          <a:p>
            <a:r>
              <a:rPr lang="en-US" dirty="0"/>
              <a:t>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BA79F-9F68-4C34-9F62-91EF2AF5F0D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97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fact, zoonoses remains a challenge even at a global scale.</a:t>
            </a:r>
          </a:p>
          <a:p>
            <a:endParaRPr lang="en-US" dirty="0"/>
          </a:p>
          <a:p>
            <a:r>
              <a:rPr lang="en-US" dirty="0"/>
              <a:t>This table shows data from the WHO detailing epidemic over the period from 2011-2017.</a:t>
            </a:r>
          </a:p>
          <a:p>
            <a:endParaRPr lang="en-US" dirty="0"/>
          </a:p>
          <a:p>
            <a:r>
              <a:rPr lang="en-US" dirty="0"/>
              <a:t>1307 epidemics.</a:t>
            </a:r>
          </a:p>
          <a:p>
            <a:endParaRPr lang="en-US" dirty="0"/>
          </a:p>
          <a:p>
            <a:r>
              <a:rPr lang="en-US" dirty="0"/>
              <a:t>Some of which are zoonotic disease that have been reported in the region.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BA79F-9F68-4C34-9F62-91EF2AF5F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84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second </a:t>
            </a:r>
            <a:r>
              <a:rPr lang="en-US" dirty="0" err="1"/>
              <a:t>challenge,is</a:t>
            </a:r>
            <a:r>
              <a:rPr lang="en-US" dirty="0"/>
              <a:t> food security.</a:t>
            </a:r>
          </a:p>
          <a:p>
            <a:endParaRPr lang="en-US" dirty="0"/>
          </a:p>
          <a:p>
            <a:r>
              <a:rPr lang="en-US" dirty="0"/>
              <a:t>As Qatar is moving towards self-sustenance, the population of food-producing animals is increasing.</a:t>
            </a:r>
          </a:p>
          <a:p>
            <a:endParaRPr lang="en-US" dirty="0"/>
          </a:p>
          <a:p>
            <a:r>
              <a:rPr lang="en-US" dirty="0"/>
              <a:t>This increases the risk of introducing new pathogens with the imports.</a:t>
            </a:r>
          </a:p>
          <a:p>
            <a:endParaRPr lang="en-US" dirty="0"/>
          </a:p>
          <a:p>
            <a:r>
              <a:rPr lang="en-US" dirty="0"/>
              <a:t>We need to be able to test and identify rapidly.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BA79F-9F68-4C34-9F62-91EF2AF5F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30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2016, a study was conducted to identify strains of the FMDV in animals in the country.</a:t>
            </a:r>
          </a:p>
          <a:p>
            <a:endParaRPr lang="en-US" dirty="0"/>
          </a:p>
          <a:p>
            <a:r>
              <a:rPr lang="en-US" dirty="0"/>
              <a:t>Using molecular tests.</a:t>
            </a:r>
          </a:p>
          <a:p>
            <a:endParaRPr lang="en-US" dirty="0"/>
          </a:p>
          <a:p>
            <a:r>
              <a:rPr lang="en-US" dirty="0"/>
              <a:t>15% of cows.</a:t>
            </a:r>
          </a:p>
          <a:p>
            <a:endParaRPr lang="en-US" dirty="0"/>
          </a:p>
          <a:p>
            <a:r>
              <a:rPr lang="en-US" dirty="0"/>
              <a:t>23% total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BA79F-9F68-4C34-9F62-91EF2AF5F0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7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for bioterrorism, postal mail has been and remains the number one method.</a:t>
            </a:r>
          </a:p>
          <a:p>
            <a:endParaRPr lang="en-US" dirty="0"/>
          </a:p>
          <a:p>
            <a:r>
              <a:rPr lang="en-US" dirty="0"/>
              <a:t>As Qatar continues to expand and develop…</a:t>
            </a:r>
          </a:p>
          <a:p>
            <a:endParaRPr lang="en-US" dirty="0"/>
          </a:p>
          <a:p>
            <a:r>
              <a:rPr lang="en-US" dirty="0"/>
              <a:t>So, what can we do about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BA79F-9F68-4C34-9F62-91EF2AF5F0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4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Prevention of outbreaks is </a:t>
            </a:r>
            <a:r>
              <a:rPr lang="en-US" dirty="0" err="1"/>
              <a:t>dependant</a:t>
            </a:r>
            <a:r>
              <a:rPr lang="en-US" dirty="0"/>
              <a:t> on:</a:t>
            </a:r>
          </a:p>
          <a:p>
            <a:pPr marL="171450" indent="-171450">
              <a:buFontTx/>
              <a:buChar char="-"/>
            </a:pPr>
            <a:r>
              <a:rPr lang="en-US" dirty="0"/>
              <a:t>Active surveillance.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Astute and vigilant </a:t>
            </a:r>
            <a:r>
              <a:rPr lang="en-US" dirty="0" err="1"/>
              <a:t>personell</a:t>
            </a:r>
            <a:r>
              <a:rPr lang="en-US" dirty="0"/>
              <a:t>.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It’s difficult to predict what outbreak will occur and where it will come from. </a:t>
            </a:r>
          </a:p>
          <a:p>
            <a:pPr marL="171450" indent="-171450">
              <a:buFontTx/>
              <a:buChar char="-"/>
            </a:pPr>
            <a:r>
              <a:rPr lang="en-US" dirty="0"/>
              <a:t>Rapid Identification.</a:t>
            </a:r>
          </a:p>
          <a:p>
            <a:pPr marL="171450" indent="-171450">
              <a:buFontTx/>
              <a:buChar char="-"/>
            </a:pPr>
            <a:r>
              <a:rPr lang="en-US" dirty="0"/>
              <a:t>Rapid response.</a:t>
            </a:r>
          </a:p>
          <a:p>
            <a:pPr marL="171450" indent="-171450">
              <a:buFontTx/>
              <a:buChar char="-"/>
            </a:pPr>
            <a:r>
              <a:rPr lang="en-US" dirty="0"/>
              <a:t>Exchange of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BA79F-9F68-4C34-9F62-91EF2AF5F0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47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solution to biological sampling and identification</a:t>
            </a:r>
          </a:p>
          <a:p>
            <a:pPr marL="228600" indent="-228600">
              <a:buAutoNum type="arabicPeriod"/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Balanced design to survive today’s toughest environments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BA79F-9F68-4C34-9F62-91EF2AF5F0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45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allows for the rapid response, as the facility can go directly to the site.</a:t>
            </a:r>
          </a:p>
          <a:p>
            <a:endParaRPr lang="en-US" dirty="0"/>
          </a:p>
          <a:p>
            <a:r>
              <a:rPr lang="en-US" dirty="0"/>
              <a:t>Making testing much faster, and subsequent isolation and control of the spread much quicker.</a:t>
            </a:r>
          </a:p>
          <a:p>
            <a:endParaRPr lang="en-US" dirty="0"/>
          </a:p>
          <a:p>
            <a:r>
              <a:rPr lang="en-US" dirty="0"/>
              <a:t>China employed a mobile BSL-3 facility </a:t>
            </a:r>
            <a:r>
              <a:rPr lang="en-US" dirty="0" err="1"/>
              <a:t>suring</a:t>
            </a:r>
            <a:r>
              <a:rPr lang="en-US" dirty="0"/>
              <a:t> the Ebola outbreak in 2014 in Sierra-Leone.</a:t>
            </a:r>
          </a:p>
          <a:p>
            <a:endParaRPr lang="en-US" dirty="0"/>
          </a:p>
          <a:p>
            <a:r>
              <a:rPr lang="en-US" dirty="0"/>
              <a:t>However, even with all the instrumentation and facilities, it is not enough.</a:t>
            </a:r>
          </a:p>
          <a:p>
            <a:endParaRPr lang="en-US" dirty="0"/>
          </a:p>
          <a:p>
            <a:r>
              <a:rPr lang="en-US" dirty="0"/>
              <a:t>The process needs to be highly coordinated between all involved entities.</a:t>
            </a:r>
          </a:p>
          <a:p>
            <a:endParaRPr lang="en-US" dirty="0"/>
          </a:p>
          <a:p>
            <a:r>
              <a:rPr lang="en-US" dirty="0"/>
              <a:t>The capabilities must be built.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BA79F-9F68-4C34-9F62-91EF2AF5F0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30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BA79F-9F68-4C34-9F62-91EF2AF5F0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50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BA79F-9F68-4C34-9F62-91EF2AF5F0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4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here today to give this brief talk, titled “ Infectious diseases risk assessment in Qatar”</a:t>
            </a:r>
          </a:p>
          <a:p>
            <a:endParaRPr lang="en-US" dirty="0"/>
          </a:p>
          <a:p>
            <a:r>
              <a:rPr lang="en-US" dirty="0"/>
              <a:t>I will start with a short introduction of the Biomedical Research center.</a:t>
            </a:r>
          </a:p>
          <a:p>
            <a:endParaRPr lang="en-US" dirty="0"/>
          </a:p>
          <a:p>
            <a:r>
              <a:rPr lang="en-US" dirty="0"/>
              <a:t>followed by a discussion of the challenges facing Qatar and the gulf states in terms of biosecurity.</a:t>
            </a:r>
          </a:p>
          <a:p>
            <a:endParaRPr lang="en-US" dirty="0"/>
          </a:p>
          <a:p>
            <a:r>
              <a:rPr lang="en-US" dirty="0"/>
              <a:t>And where does the BRC come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BA79F-9F68-4C34-9F62-91EF2AF5F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2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BA79F-9F68-4C34-9F62-91EF2AF5F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7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BRC has three division, infectious diseases, Metabolic disorders, and genomics.</a:t>
            </a:r>
          </a:p>
          <a:p>
            <a:r>
              <a:rPr lang="en-US" dirty="0"/>
              <a:t>I will focus on infectious diseases.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BA79F-9F68-4C34-9F62-91EF2AF5F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1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staff at the infectious diseases division, has diverse and complementary experience in basic and translational research.</a:t>
            </a:r>
          </a:p>
          <a:p>
            <a:endParaRPr lang="en-US" dirty="0"/>
          </a:p>
          <a:p>
            <a:r>
              <a:rPr lang="en-US" dirty="0"/>
              <a:t>Through their work, and collaborations, they aim to develop innovative approaches in the study of infectious disease.</a:t>
            </a:r>
          </a:p>
          <a:p>
            <a:endParaRPr lang="en-US" dirty="0"/>
          </a:p>
          <a:p>
            <a:r>
              <a:rPr lang="en-US" dirty="0"/>
              <a:t>To develop understanding, prevention, diagnosis, and treatment of infectious diseases.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BA79F-9F68-4C34-9F62-91EF2AF5F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91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BA79F-9F68-4C34-9F62-91EF2AF5F0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The Gulf States, including Qatar, face several challenges with respect to preparedness for ‎emerging infectious ‎diseases threatening veterinary and human health.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These can be broadly categorized into: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BA79F-9F68-4C34-9F62-91EF2AF5F0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10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The firs challenge, Zoonosis, is a term that refers to disease that can be transmitted from animals to humans.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For example, MERS-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CoV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continues to pose a threat to the public health as it is circulating in camels.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Various others have been reported in the region.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which could be a serious problem in mass-gathering events.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Heavy influx of labor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This increases risks for introduction of new pathogens into the country. </a:t>
            </a:r>
            <a:r>
              <a:rPr lang="en-US" dirty="0"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BA79F-9F68-4C34-9F62-91EF2AF5F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68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2014, a team of scientists investigated various zoonotic viruses in the </a:t>
            </a:r>
            <a:r>
              <a:rPr lang="en-US" dirty="0" err="1"/>
              <a:t>arabian</a:t>
            </a:r>
            <a:r>
              <a:rPr lang="en-US" dirty="0"/>
              <a:t> peninsula.</a:t>
            </a:r>
          </a:p>
          <a:p>
            <a:endParaRPr lang="en-US" dirty="0"/>
          </a:p>
          <a:p>
            <a:r>
              <a:rPr lang="en-US" dirty="0"/>
              <a:t>They found evidence of several viruses circulating in the population. This evidence is either infected patients, or serological evidence in the form of antibodies.</a:t>
            </a:r>
          </a:p>
          <a:p>
            <a:endParaRPr lang="en-US" dirty="0"/>
          </a:p>
          <a:p>
            <a:r>
              <a:rPr lang="en-US" dirty="0"/>
              <a:t>Rabies, influenza, MERS, RVF, WNF, AHF,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BA79F-9F68-4C34-9F62-91EF2AF5F0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88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00CD-39A0-43D0-B17C-B8CEB041F391}" type="datetimeFigureOut">
              <a:rPr lang="en-US" smtClean="0"/>
              <a:pPr/>
              <a:t>20-Mar-19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15E2-95FE-45D9-AB2B-2A9999394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00CD-39A0-43D0-B17C-B8CEB041F391}" type="datetimeFigureOut">
              <a:rPr lang="en-US" smtClean="0"/>
              <a:pPr/>
              <a:t>20-Mar-19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15E2-95FE-45D9-AB2B-2A9999394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00CD-39A0-43D0-B17C-B8CEB041F391}" type="datetimeFigureOut">
              <a:rPr lang="en-US" smtClean="0"/>
              <a:pPr/>
              <a:t>20-Mar-19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15E2-95FE-45D9-AB2B-2A9999394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00CD-39A0-43D0-B17C-B8CEB041F391}" type="datetimeFigureOut">
              <a:rPr lang="en-US" smtClean="0"/>
              <a:pPr/>
              <a:t>20-Mar-19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15E2-95FE-45D9-AB2B-2A9999394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00CD-39A0-43D0-B17C-B8CEB041F391}" type="datetimeFigureOut">
              <a:rPr lang="en-US" smtClean="0"/>
              <a:pPr/>
              <a:t>20-Mar-19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15E2-95FE-45D9-AB2B-2A9999394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00CD-39A0-43D0-B17C-B8CEB041F391}" type="datetimeFigureOut">
              <a:rPr lang="en-US" smtClean="0"/>
              <a:pPr/>
              <a:t>20-Mar-19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15E2-95FE-45D9-AB2B-2A9999394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00CD-39A0-43D0-B17C-B8CEB041F391}" type="datetimeFigureOut">
              <a:rPr lang="en-US" smtClean="0"/>
              <a:pPr/>
              <a:t>20-Mar-19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15E2-95FE-45D9-AB2B-2A9999394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00CD-39A0-43D0-B17C-B8CEB041F391}" type="datetimeFigureOut">
              <a:rPr lang="en-US" smtClean="0"/>
              <a:pPr/>
              <a:t>20-Mar-19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15E2-95FE-45D9-AB2B-2A9999394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00CD-39A0-43D0-B17C-B8CEB041F391}" type="datetimeFigureOut">
              <a:rPr lang="en-US" smtClean="0"/>
              <a:pPr/>
              <a:t>20-Mar-19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15E2-95FE-45D9-AB2B-2A9999394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00CD-39A0-43D0-B17C-B8CEB041F391}" type="datetimeFigureOut">
              <a:rPr lang="en-US" smtClean="0"/>
              <a:pPr/>
              <a:t>20-Mar-19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15E2-95FE-45D9-AB2B-2A9999394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00CD-39A0-43D0-B17C-B8CEB041F391}" type="datetimeFigureOut">
              <a:rPr lang="en-US" smtClean="0"/>
              <a:pPr/>
              <a:t>20-Mar-19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15E2-95FE-45D9-AB2B-2A9999394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C00CD-39A0-43D0-B17C-B8CEB041F391}" type="datetimeFigureOut">
              <a:rPr lang="en-US" smtClean="0"/>
              <a:pPr/>
              <a:t>20-Mar-19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215E2-95FE-45D9-AB2B-2A99993941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0" descr="qatar_university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32463"/>
            <a:ext cx="1085850" cy="11255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ower point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818" y="0"/>
            <a:ext cx="9747760" cy="689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57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2834"/>
            <a:ext cx="7810500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 i="1">
                <a:solidFill>
                  <a:srgbClr val="660033"/>
                </a:solidFill>
                <a:latin typeface="Book Antiqua" pitchFamily="18" charset="0"/>
              </a:defRPr>
            </a:lvl1pPr>
          </a:lstStyle>
          <a:p>
            <a:r>
              <a:rPr lang="en-US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Recent Outbreaks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817616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A50BBFC-8EB2-49B8-9A0C-FA90BA70A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601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733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 i="1">
                <a:solidFill>
                  <a:srgbClr val="660033"/>
                </a:solidFill>
                <a:latin typeface="Book Antiqua" pitchFamily="18" charset="0"/>
              </a:defRPr>
            </a:lvl1pPr>
          </a:lstStyle>
          <a:p>
            <a:r>
              <a:rPr lang="en-US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Biosecurity Challenges in Qatar: </a:t>
            </a:r>
          </a:p>
          <a:p>
            <a:r>
              <a:rPr lang="en-US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Food Security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175260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dirty="0">
                <a:ea typeface="Calibri" panose="020F0502020204030204" pitchFamily="34" charset="0"/>
                <a:cs typeface="Arial" panose="020B0604020202020204" pitchFamily="34" charset="0"/>
              </a:rPr>
              <a:t>As Qatar continues to grow its population of food-producing animals to reach self-sustenance, there is risk of introducing new pathogens to the nation along with imported animals.  </a:t>
            </a:r>
            <a:endParaRPr lang="en-US" sz="35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44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523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 i="1">
                <a:solidFill>
                  <a:srgbClr val="660033"/>
                </a:solidFill>
                <a:latin typeface="Book Antiqua" pitchFamily="18" charset="0"/>
              </a:defRPr>
            </a:lvl1pPr>
          </a:lstStyle>
          <a:p>
            <a:r>
              <a:rPr lang="en-US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Livestock movement: Food Security and Zoonosis Issues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817616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2" y="3054997"/>
            <a:ext cx="5509828" cy="2654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515596"/>
            <a:ext cx="3200402" cy="37328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9858" y="1229823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Identification of Foot and Mouth Disease Virus Strains Originating from Multispecies Susceptible Animals. Abdulla NM, </a:t>
            </a:r>
            <a:r>
              <a:rPr lang="en-US" i="1" dirty="0" err="1"/>
              <a:t>Mohran</a:t>
            </a:r>
            <a:r>
              <a:rPr lang="en-US" i="1" dirty="0"/>
              <a:t> KA, Haroun M, </a:t>
            </a:r>
            <a:r>
              <a:rPr lang="en-US" i="1" dirty="0" err="1"/>
              <a:t>Ausama</a:t>
            </a:r>
            <a:r>
              <a:rPr lang="en-US" i="1" dirty="0"/>
              <a:t> AA, </a:t>
            </a:r>
            <a:r>
              <a:rPr lang="en-US" i="1" dirty="0" err="1"/>
              <a:t>Shalaby</a:t>
            </a:r>
            <a:r>
              <a:rPr lang="en-US" i="1" dirty="0"/>
              <a:t> MA. </a:t>
            </a:r>
          </a:p>
          <a:p>
            <a:r>
              <a:rPr lang="sv-SE" i="1" dirty="0"/>
              <a:t> J Vet Sci Med Diagn 2017, 6:1.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7967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2834"/>
            <a:ext cx="7810500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 i="1">
                <a:solidFill>
                  <a:srgbClr val="660033"/>
                </a:solidFill>
                <a:latin typeface="Book Antiqua" pitchFamily="18" charset="0"/>
              </a:defRPr>
            </a:lvl1pPr>
          </a:lstStyle>
          <a:p>
            <a:r>
              <a:rPr lang="en-US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Other Potential Biothreats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817616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7302" y="1295400"/>
            <a:ext cx="906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Mail remains the number one method for bioterrorism attacks.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/>
              <a:t>Illustrated by: the 2001 ‎Anthrax attacks, and the recent ricin threats to the White House.</a:t>
            </a:r>
            <a:r>
              <a:rPr lang="en-US" sz="2400" dirty="0"/>
              <a:t>‎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Qatar continues to develop and incorporate new services to maintain high living ‎standards for its residents.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Monitoring biothreats using cutting edge technologies for identiﬁcation and assessment of risk factors is essential.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929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2834"/>
            <a:ext cx="7810500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 i="1">
                <a:solidFill>
                  <a:srgbClr val="660033"/>
                </a:solidFill>
                <a:latin typeface="Book Antiqua" pitchFamily="18" charset="0"/>
              </a:defRPr>
            </a:lvl1pPr>
          </a:lstStyle>
          <a:p>
            <a:r>
              <a:rPr lang="en-US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Preventing / Combatting an Outbreak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817616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7302" y="1295400"/>
            <a:ext cx="9067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Active-surveillance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Rapid identification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Rapid response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Exchange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230732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50" y="78456"/>
            <a:ext cx="7810500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 i="1">
                <a:solidFill>
                  <a:srgbClr val="660033"/>
                </a:solidFill>
                <a:latin typeface="Book Antiqua" pitchFamily="18" charset="0"/>
              </a:defRPr>
            </a:lvl1pPr>
          </a:lstStyle>
          <a:p>
            <a:r>
              <a:rPr lang="en-US" sz="3000" dirty="0">
                <a:solidFill>
                  <a:srgbClr val="C00000"/>
                </a:solidFill>
                <a:latin typeface="+mj-lt"/>
              </a:rPr>
              <a:t>Rapid Identification of </a:t>
            </a:r>
            <a:r>
              <a:rPr lang="en-US" sz="3000" dirty="0" err="1">
                <a:solidFill>
                  <a:srgbClr val="C00000"/>
                </a:solidFill>
                <a:latin typeface="+mj-lt"/>
              </a:rPr>
              <a:t>Biothreat</a:t>
            </a:r>
            <a:r>
              <a:rPr lang="en-US" sz="3000" dirty="0">
                <a:solidFill>
                  <a:srgbClr val="C00000"/>
                </a:solidFill>
                <a:latin typeface="+mj-lt"/>
              </a:rPr>
              <a:t> Agents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817616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85809" y="914400"/>
            <a:ext cx="9144000" cy="5584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Low-risk and cost-effective.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Low maintenance.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Military force protection.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Facility security monitoring (Mail offices, Metro, etc.).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Biological identifier for highly dangerous reagents: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Anthrax (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Bacillus anthracis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Black Plague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Botulism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Ricin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Smallpox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Tuleremia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Bioflash Pathogen Detection Platfo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46110"/>
            <a:ext cx="4178754" cy="278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0" y="6265866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BioFlash</a:t>
            </a:r>
            <a:r>
              <a:rPr lang="en-US" b="1" dirty="0"/>
              <a:t>® Biological Identifier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590" y="179155"/>
            <a:ext cx="7810500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 i="1">
                <a:solidFill>
                  <a:srgbClr val="660033"/>
                </a:solidFill>
                <a:latin typeface="Book Antiqua" pitchFamily="18" charset="0"/>
              </a:defRPr>
            </a:lvl1pPr>
          </a:lstStyle>
          <a:p>
            <a:r>
              <a:rPr lang="en-US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First BSL3 Facility for Research in Qatar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48242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960" y="1163332"/>
            <a:ext cx="89484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/>
              <a:t>First facility of its kind in Qatar for research and diagnostic purposes.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/>
              <a:t>Mobile facility: can be transferred anywhere in the nation in case of outbreaks.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/>
              <a:t>Enables the handling of highly infectious and pathogenic organisms: Influenza H5N1, MERS-</a:t>
            </a:r>
            <a:r>
              <a:rPr lang="en-US" sz="2000" dirty="0" err="1"/>
              <a:t>CoV</a:t>
            </a:r>
            <a:r>
              <a:rPr lang="en-US" sz="2000" dirty="0"/>
              <a:t>, Brucella, and others.</a:t>
            </a:r>
          </a:p>
          <a:p>
            <a:pPr marL="457200" indent="-457200">
              <a:buAutoNum type="arabicPeriod"/>
            </a:pPr>
            <a:endParaRPr lang="en-US" sz="2000" b="1" i="1" dirty="0">
              <a:solidFill>
                <a:srgbClr val="00B050"/>
              </a:solidFill>
            </a:endParaRPr>
          </a:p>
          <a:p>
            <a:pPr marL="457200" indent="-457200">
              <a:buAutoNum type="arabicPeriod"/>
            </a:pPr>
            <a:endParaRPr lang="en-US" sz="2000" b="1" dirty="0"/>
          </a:p>
          <a:p>
            <a:pPr marL="457200" indent="-457200">
              <a:buAutoNum type="arabicPeriod"/>
            </a:pPr>
            <a:endParaRPr lang="en-US" sz="2000" b="1" dirty="0"/>
          </a:p>
          <a:p>
            <a:pPr marL="457200" indent="-457200">
              <a:buAutoNum type="arabicPeriod"/>
            </a:pPr>
            <a:endParaRPr lang="en-US" sz="2000" b="1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3657600" cy="250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4445" b="15555"/>
          <a:stretch/>
        </p:blipFill>
        <p:spPr>
          <a:xfrm>
            <a:off x="228600" y="3124200"/>
            <a:ext cx="4419743" cy="250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9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2834"/>
            <a:ext cx="7810500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 i="1">
                <a:solidFill>
                  <a:srgbClr val="660033"/>
                </a:solidFill>
                <a:latin typeface="Book Antiqua" pitchFamily="18" charset="0"/>
              </a:defRPr>
            </a:lvl1pPr>
          </a:lstStyle>
          <a:p>
            <a:r>
              <a:rPr lang="en-US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Preventing / Combatting an Outbreak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817616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7302" y="1295400"/>
            <a:ext cx="9067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Keystones to success: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Teamwork and collaboration.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Effective communication.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Building the knowledge base and capabilities.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58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2834"/>
            <a:ext cx="7810500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 i="1">
                <a:solidFill>
                  <a:srgbClr val="660033"/>
                </a:solidFill>
                <a:latin typeface="Book Antiqua" pitchFamily="18" charset="0"/>
              </a:defRPr>
            </a:lvl1pPr>
          </a:lstStyle>
          <a:p>
            <a:r>
              <a:rPr lang="en-US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Final Remark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817616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100" y="1295400"/>
            <a:ext cx="9067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/>
              <a:t>“to make the world safer, global health security depends crucially on much greater awareness, cooperation and collaboration between individual countries, agencies, organizations and communities”</a:t>
            </a:r>
          </a:p>
          <a:p>
            <a:endParaRPr lang="en-US" sz="2400" b="1" i="1" dirty="0"/>
          </a:p>
          <a:p>
            <a:pPr algn="ctr"/>
            <a:r>
              <a:rPr lang="en-US" sz="1600" b="1" i="1" dirty="0"/>
              <a:t>-Managing Epidemics: Key facts about major deadly diseases Handbook (WHO; 2018)</a:t>
            </a:r>
          </a:p>
          <a:p>
            <a:pPr algn="ctr"/>
            <a:endParaRPr lang="en-US" sz="1600" b="1" i="1" dirty="0"/>
          </a:p>
          <a:p>
            <a:pPr algn="ctr"/>
            <a:endParaRPr lang="en-US" sz="1600" b="1" i="1" dirty="0"/>
          </a:p>
          <a:p>
            <a:pPr algn="ctr"/>
            <a:endParaRPr lang="en-US" sz="1600" b="1" i="1" dirty="0"/>
          </a:p>
          <a:p>
            <a:pPr algn="ctr"/>
            <a:endParaRPr lang="en-US" sz="1600" b="1" i="1" dirty="0"/>
          </a:p>
          <a:p>
            <a:pPr algn="ctr"/>
            <a:endParaRPr lang="en-US" sz="1600" b="1" i="1" dirty="0"/>
          </a:p>
          <a:p>
            <a:pPr algn="ctr"/>
            <a:endParaRPr lang="en-US" sz="1600" b="1" i="1" dirty="0"/>
          </a:p>
          <a:p>
            <a:pPr algn="ctr"/>
            <a:endParaRPr lang="en-US" sz="1600" b="1" i="1" dirty="0"/>
          </a:p>
          <a:p>
            <a:pPr algn="ctr"/>
            <a:endParaRPr lang="en-US" sz="1600" b="1" i="1" dirty="0"/>
          </a:p>
          <a:p>
            <a:pPr algn="ctr"/>
            <a:r>
              <a:rPr lang="en-US" sz="3600" b="1" i="1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31077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9331" y="0"/>
            <a:ext cx="9151777" cy="6891232"/>
            <a:chOff x="-9331" y="0"/>
            <a:chExt cx="9151777" cy="6891232"/>
          </a:xfrm>
        </p:grpSpPr>
        <p:pic>
          <p:nvPicPr>
            <p:cNvPr id="4" name="Picture 3" descr="power point-01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32" b="41395"/>
            <a:stretch/>
          </p:blipFill>
          <p:spPr>
            <a:xfrm>
              <a:off x="-1554" y="0"/>
              <a:ext cx="9144000" cy="3505200"/>
            </a:xfrm>
            <a:prstGeom prst="rect">
              <a:avLst/>
            </a:prstGeom>
          </p:spPr>
        </p:pic>
        <p:pic>
          <p:nvPicPr>
            <p:cNvPr id="5" name="Picture 4" descr="power point-01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62"/>
            <a:stretch/>
          </p:blipFill>
          <p:spPr>
            <a:xfrm>
              <a:off x="-9331" y="3200400"/>
              <a:ext cx="9150942" cy="3690832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25342" y="2381815"/>
            <a:ext cx="849726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Infectious Diseases Risk Assessment in Qatar</a:t>
            </a:r>
          </a:p>
          <a:p>
            <a:pPr algn="ctr"/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36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211107"/>
            <a:ext cx="6197600" cy="6646893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A93-59C0-4DA0-858E-03502FB9704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2700" y="19127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About the Biomedical Research Center - Qatar University</a:t>
            </a:r>
          </a:p>
          <a:p>
            <a:pPr algn="ctr"/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48242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Subtitle 6">
            <a:extLst>
              <a:ext uri="{FF2B5EF4-FFF2-40B4-BE49-F238E27FC236}">
                <a16:creationId xmlns:a16="http://schemas.microsoft.com/office/drawing/2014/main" id="{79CEFADA-77EA-4E5F-86E6-03B6E577F239}"/>
              </a:ext>
            </a:extLst>
          </p:cNvPr>
          <p:cNvSpPr txBox="1">
            <a:spLocks/>
          </p:cNvSpPr>
          <p:nvPr/>
        </p:nvSpPr>
        <p:spPr>
          <a:xfrm>
            <a:off x="76200" y="1206939"/>
            <a:ext cx="9144000" cy="49918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Established on September 2014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To Improve Qatar’s Health by Focusing on Research, Training and Services in Applied and Basic Research Fields</a:t>
            </a:r>
          </a:p>
        </p:txBody>
      </p:sp>
    </p:spTree>
    <p:extLst>
      <p:ext uri="{BB962C8B-B14F-4D97-AF65-F5344CB8AC3E}">
        <p14:creationId xmlns:p14="http://schemas.microsoft.com/office/powerpoint/2010/main" val="39568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A93-59C0-4DA0-858E-03502FB9704C}" type="slidenum">
              <a:rPr lang="en-US" smtClean="0">
                <a:latin typeface="+mj-lt"/>
              </a:rPr>
              <a:pPr/>
              <a:t>4</a:t>
            </a:fld>
            <a:endParaRPr lang="en-US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700" y="19548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BRC Divisions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48242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Picture 2" descr="نتيجة بحث الصور عن ‪Infectious diseases‬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36"/>
          <a:stretch/>
        </p:blipFill>
        <p:spPr bwMode="auto">
          <a:xfrm>
            <a:off x="152400" y="1147007"/>
            <a:ext cx="4343400" cy="183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نتيجة بحث الصور عن ‪genomics and genetics‬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11"/>
          <a:stretch/>
        </p:blipFill>
        <p:spPr bwMode="auto">
          <a:xfrm>
            <a:off x="-7257" y="5035324"/>
            <a:ext cx="4343400" cy="183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نتيجة بحث الصور عن ‪alzheimer‬‏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19560" r="1905" b="18071"/>
          <a:stretch/>
        </p:blipFill>
        <p:spPr bwMode="auto">
          <a:xfrm>
            <a:off x="4419600" y="3082850"/>
            <a:ext cx="4383314" cy="190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77307" y="1738547"/>
            <a:ext cx="32183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b="1" u="sng" dirty="0">
                <a:solidFill>
                  <a:srgbClr val="FF0000"/>
                </a:solidFill>
              </a:rPr>
              <a:t>Infectious Diseases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07090" y="5675106"/>
            <a:ext cx="17588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b="1" dirty="0"/>
              <a:t>Genomics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6577" y="3657600"/>
            <a:ext cx="33957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b="1" dirty="0"/>
              <a:t>Metabolic Disorders</a:t>
            </a:r>
          </a:p>
        </p:txBody>
      </p:sp>
    </p:spTree>
    <p:extLst>
      <p:ext uri="{BB962C8B-B14F-4D97-AF65-F5344CB8AC3E}">
        <p14:creationId xmlns:p14="http://schemas.microsoft.com/office/powerpoint/2010/main" val="2638697454"/>
      </p:ext>
    </p:extLst>
  </p:cSld>
  <p:clrMapOvr>
    <a:masterClrMapping/>
  </p:clrMapOvr>
  <p:transition spd="slow" advTm="15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55" y="8514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About the Infectious Diseases Division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76261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" y="914400"/>
            <a:ext cx="4648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Diverse and complementary experience in basic and translational research.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Develop innovative approaches.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Understanding, preventing, diagnosing and treating infectious diseases.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17F343-9F76-4905-B836-BA55A0E31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035" y="4453830"/>
            <a:ext cx="2721965" cy="2405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8DFC7C-98BC-45EB-B14E-A18521354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294" y="1010760"/>
            <a:ext cx="3986106" cy="294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7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55" y="8514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Research in Infectious Diseases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762611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" y="914400"/>
            <a:ext cx="70256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Antimicrobial resistance of bacteria in human, animals and the environment (One Health Approach).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Epidemiology of communicable diseases in Qatar.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Characterization of zoonotic infections.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Viral immunology.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Molecular microbiology.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67200"/>
            <a:ext cx="3962400" cy="210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86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993DF08-FF64-4609-804D-4D54BFD714A0}"/>
              </a:ext>
            </a:extLst>
          </p:cNvPr>
          <p:cNvCxnSpPr/>
          <p:nvPr/>
        </p:nvCxnSpPr>
        <p:spPr>
          <a:xfrm>
            <a:off x="0" y="817616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69F35CE-059D-49DA-820E-0E8891936DF8}"/>
              </a:ext>
            </a:extLst>
          </p:cNvPr>
          <p:cNvSpPr txBox="1"/>
          <p:nvPr/>
        </p:nvSpPr>
        <p:spPr>
          <a:xfrm>
            <a:off x="0" y="762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 i="1">
                <a:solidFill>
                  <a:srgbClr val="660033"/>
                </a:solidFill>
                <a:latin typeface="Book Antiqua" pitchFamily="18" charset="0"/>
              </a:defRPr>
            </a:lvl1pPr>
          </a:lstStyle>
          <a:p>
            <a:r>
              <a:rPr lang="en-US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Biosecurity Challenges to Qatar &amp; Gulf States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668040-C495-442F-8360-499BFCFAD942}"/>
              </a:ext>
            </a:extLst>
          </p:cNvPr>
          <p:cNvSpPr/>
          <p:nvPr/>
        </p:nvSpPr>
        <p:spPr>
          <a:xfrm>
            <a:off x="76200" y="838200"/>
            <a:ext cx="9144000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32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Zoonoses</a:t>
            </a:r>
          </a:p>
          <a:p>
            <a:pPr algn="ctr">
              <a:lnSpc>
                <a:spcPct val="150000"/>
              </a:lnSpc>
            </a:pPr>
            <a:endParaRPr lang="en-US" sz="3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Diseases of animals (Food-security)</a:t>
            </a:r>
          </a:p>
          <a:p>
            <a:pPr algn="ctr">
              <a:lnSpc>
                <a:spcPct val="150000"/>
              </a:lnSpc>
            </a:pPr>
            <a:endParaRPr lang="en-US" sz="3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Bioterrorism</a:t>
            </a:r>
          </a:p>
        </p:txBody>
      </p:sp>
    </p:spTree>
    <p:extLst>
      <p:ext uri="{BB962C8B-B14F-4D97-AF65-F5344CB8AC3E}">
        <p14:creationId xmlns:p14="http://schemas.microsoft.com/office/powerpoint/2010/main" val="82995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553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 i="1">
                <a:solidFill>
                  <a:srgbClr val="660033"/>
                </a:solidFill>
                <a:latin typeface="Book Antiqua" pitchFamily="18" charset="0"/>
              </a:defRPr>
            </a:lvl1pPr>
          </a:lstStyle>
          <a:p>
            <a:r>
              <a:rPr lang="en-US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Biosecurity Challenges to Qatar &amp; Gulf States: Zoonosis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817616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6200" y="838200"/>
            <a:ext cx="9144000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i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Zoonosis: a disease that can be transmitted from animals to humans.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MERS-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CoV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continues to pose a threat to the public health as the virus circulate in Camels.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Various zoonotic infections have been reported in the region.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ea typeface="Calibri" panose="020F0502020204030204" pitchFamily="34" charset="0"/>
                <a:cs typeface="Arial" panose="020B0604020202020204" pitchFamily="34" charset="0"/>
              </a:rPr>
              <a:t>Including: Rabies, </a:t>
            </a:r>
            <a:r>
              <a:rPr lang="en-US" i="1" dirty="0" err="1">
                <a:ea typeface="Calibri" panose="020F0502020204030204" pitchFamily="34" charset="0"/>
                <a:cs typeface="Arial" panose="020B0604020202020204" pitchFamily="34" charset="0"/>
              </a:rPr>
              <a:t>Alkhurma</a:t>
            </a:r>
            <a:r>
              <a:rPr lang="en-US" i="1" dirty="0">
                <a:ea typeface="Calibri" panose="020F0502020204030204" pitchFamily="34" charset="0"/>
                <a:cs typeface="Arial" panose="020B0604020202020204" pitchFamily="34" charset="0"/>
              </a:rPr>
              <a:t> Hemorrhagic Fever Virus, Dengue Fever, Crimean-Congo hemorrhagic fever, Rift Valley Fever, and many others.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Qatar has a </a:t>
            </a:r>
            <a:r>
              <a:rPr lang="en-US" b="1" u="sng" dirty="0">
                <a:ea typeface="Calibri" panose="020F0502020204030204" pitchFamily="34" charset="0"/>
                <a:cs typeface="Arial" panose="020B0604020202020204" pitchFamily="34" charset="0"/>
              </a:rPr>
              <a:t>heavy ‎influx of foreign labor: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‎‎94% of the total labor force.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Originating from countries endemic for zoonoses.</a:t>
            </a:r>
            <a:endParaRPr lang="en-U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E1F0A6-D6F1-413B-B081-129A1BDF6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90" y="4917220"/>
            <a:ext cx="2181225" cy="192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8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620" y="1534883"/>
            <a:ext cx="541876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3524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 i="1">
                <a:solidFill>
                  <a:srgbClr val="660033"/>
                </a:solidFill>
                <a:latin typeface="Book Antiqua" pitchFamily="18" charset="0"/>
              </a:defRPr>
            </a:lvl1pPr>
          </a:lstStyle>
          <a:p>
            <a:pPr algn="l"/>
            <a:r>
              <a:rPr lang="en-US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Biosecurity Challenges in Qatar &amp; Gulf States: Zoonosis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17616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971800" y="1216872"/>
            <a:ext cx="3418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Important zoonotic viral diseases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62620" y="5750762"/>
            <a:ext cx="53474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Zoonoses</a:t>
            </a:r>
            <a:r>
              <a:rPr lang="en-US" sz="1200" dirty="0"/>
              <a:t> in the Arabian Peninsula; Ulrich </a:t>
            </a:r>
            <a:r>
              <a:rPr lang="en-US" sz="1200" dirty="0" err="1"/>
              <a:t>Wernery</a:t>
            </a:r>
            <a:r>
              <a:rPr lang="en-US" sz="1200" dirty="0"/>
              <a:t>; </a:t>
            </a:r>
            <a:r>
              <a:rPr lang="nn-NO" sz="1200" dirty="0"/>
              <a:t>Saudi Med J 2014; Vol. 35 (12)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040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4360</TotalTime>
  <Words>1217</Words>
  <Application>Microsoft Office PowerPoint</Application>
  <PresentationFormat>On-screen Show (4:3)</PresentationFormat>
  <Paragraphs>221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5-9-2010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Infectious disease research at the University of Qatar</dc:title>
  <dc:creator>admin</dc:creator>
  <cp:lastModifiedBy>Hassan Al-mana</cp:lastModifiedBy>
  <cp:revision>347</cp:revision>
  <cp:lastPrinted>2019-03-20T03:14:30Z</cp:lastPrinted>
  <dcterms:created xsi:type="dcterms:W3CDTF">2012-02-13T21:11:28Z</dcterms:created>
  <dcterms:modified xsi:type="dcterms:W3CDTF">2019-03-20T04:40:29Z</dcterms:modified>
</cp:coreProperties>
</file>